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86" r:id="rId2"/>
  </p:sldMasterIdLst>
  <p:notesMasterIdLst>
    <p:notesMasterId r:id="rId25"/>
  </p:notesMasterIdLst>
  <p:sldIdLst>
    <p:sldId id="257" r:id="rId3"/>
    <p:sldId id="258" r:id="rId4"/>
    <p:sldId id="259" r:id="rId5"/>
    <p:sldId id="260" r:id="rId6"/>
    <p:sldId id="261" r:id="rId7"/>
    <p:sldId id="271" r:id="rId8"/>
    <p:sldId id="268" r:id="rId9"/>
    <p:sldId id="262" r:id="rId10"/>
    <p:sldId id="272" r:id="rId11"/>
    <p:sldId id="273" r:id="rId12"/>
    <p:sldId id="278" r:id="rId13"/>
    <p:sldId id="284" r:id="rId14"/>
    <p:sldId id="285" r:id="rId15"/>
    <p:sldId id="279" r:id="rId16"/>
    <p:sldId id="280" r:id="rId17"/>
    <p:sldId id="281" r:id="rId18"/>
    <p:sldId id="288" r:id="rId19"/>
    <p:sldId id="282" r:id="rId20"/>
    <p:sldId id="283" r:id="rId21"/>
    <p:sldId id="289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0" d="100"/>
          <a:sy n="60" d="100"/>
        </p:scale>
        <p:origin x="-880" y="-2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06234-A667-4698-A365-90826A9EC6E1}" type="datetimeFigureOut">
              <a:rPr lang="en-GB" smtClean="0"/>
              <a:t>28/02/2018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E5B42-74A1-48FC-A0FF-4022AD01F76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64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503" y="4343322"/>
            <a:ext cx="5486636" cy="4114872"/>
          </a:xfrm>
          <a:prstGeom prst="rect">
            <a:avLst/>
          </a:prstGeom>
        </p:spPr>
        <p:txBody>
          <a:bodyPr/>
          <a:lstStyle/>
          <a:p>
            <a:endParaRPr lang="fr-FR" sz="1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3884081" y="8685105"/>
            <a:ext cx="2972254" cy="457208"/>
          </a:xfrm>
          <a:prstGeom prst="rect">
            <a:avLst/>
          </a:prstGeom>
          <a:noFill/>
          <a:ln>
            <a:noFill/>
          </a:ln>
        </p:spPr>
        <p:txBody>
          <a:bodyPr lIns="80165" tIns="40083" rIns="80165" bIns="40083" anchor="b"/>
          <a:lstStyle/>
          <a:p>
            <a:pPr algn="r">
              <a:lnSpc>
                <a:spcPct val="100000"/>
              </a:lnSpc>
            </a:pPr>
            <a:fld id="{50AFD72F-4779-4A99-9917-DC0632B34FC4}" type="slidenum">
              <a:rPr lang="fr-FR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21</a:t>
            </a:fld>
            <a:endParaRPr lang="fr-FR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503" y="4343322"/>
            <a:ext cx="5486636" cy="4114872"/>
          </a:xfrm>
          <a:prstGeom prst="rect">
            <a:avLst/>
          </a:prstGeom>
        </p:spPr>
        <p:txBody>
          <a:bodyPr/>
          <a:lstStyle/>
          <a:p>
            <a:endParaRPr lang="fr-FR" sz="1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884081" y="8685105"/>
            <a:ext cx="2972254" cy="457208"/>
          </a:xfrm>
          <a:prstGeom prst="rect">
            <a:avLst/>
          </a:prstGeom>
          <a:noFill/>
          <a:ln>
            <a:noFill/>
          </a:ln>
        </p:spPr>
        <p:txBody>
          <a:bodyPr lIns="80165" tIns="40083" rIns="80165" bIns="40083" anchor="b"/>
          <a:lstStyle/>
          <a:p>
            <a:pPr algn="r">
              <a:lnSpc>
                <a:spcPct val="100000"/>
              </a:lnSpc>
            </a:pPr>
            <a:fld id="{FABA3C05-1E82-47A3-BD2C-B3F289696C5D}" type="slidenum">
              <a:rPr lang="fr-FR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22</a:t>
            </a:fld>
            <a:endParaRPr lang="fr-FR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7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7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56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2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3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1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9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4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4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8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0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17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2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9E2AB48-6B81-443C-84F0-8098475CA912}" type="datetimeFigureOut">
              <a:rPr lang="en-US" smtClean="0"/>
              <a:pPr/>
              <a:t>2/28/2018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0E9ABD0-655E-4203-B2D8-6AEABBAE044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92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Software Engineering</a:t>
            </a:r>
            <a:br>
              <a:rPr lang="en-US" b="0" dirty="0" smtClean="0"/>
            </a:br>
            <a:r>
              <a:rPr lang="en-US" b="0" dirty="0" smtClean="0"/>
              <a:t>Project</a:t>
            </a:r>
            <a:br>
              <a:rPr lang="en-US" b="0" dirty="0" smtClean="0"/>
            </a:br>
            <a:r>
              <a:rPr lang="en-US" b="0" dirty="0" smtClean="0"/>
              <a:t>Presentation (1)</a:t>
            </a:r>
            <a:br>
              <a:rPr lang="en-US" b="0" dirty="0" smtClean="0"/>
            </a:br>
            <a:endParaRPr lang="fr-FR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Presentation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Realised</a:t>
            </a:r>
            <a:r>
              <a:rPr lang="en-US" sz="2000" dirty="0" smtClean="0"/>
              <a:t> </a:t>
            </a:r>
            <a:r>
              <a:rPr lang="en-US" sz="2000" dirty="0" smtClean="0"/>
              <a:t>by: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BRACCHI Pierre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KABA Saran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KANDE </a:t>
            </a:r>
            <a:r>
              <a:rPr lang="fr-FR" sz="2000" dirty="0" err="1"/>
              <a:t>Desse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PULLICINO Perrine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SIROUKANE Slimane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YUGANSAN </a:t>
            </a:r>
            <a:r>
              <a:rPr lang="fr-FR" sz="2000" dirty="0" err="1"/>
              <a:t>Yogaratnam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0762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3179024" y="573390"/>
            <a:ext cx="4020692" cy="4982827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44" y="1730068"/>
            <a:ext cx="2952118" cy="488013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573650" y="6078755"/>
            <a:ext cx="8420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idea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is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that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as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soon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as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arrive on the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homepage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</a:t>
            </a:r>
            <a:endParaRPr lang="fr-FR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see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relevant information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might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need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</a:t>
            </a:r>
            <a:endParaRPr lang="fr-FR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2" name="Groupe 41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9" name="Groupe 48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1" name="Rectangle à coins arrondis 70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2" name="Connecteur droit avec flèche 71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à coins arrondis 72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4" name="Organigramme : Décision 73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5" name="Connecteur droit avec flèche 74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Groupe 75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necteur droit avec flèche 78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e 49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60" name="Connecteur en angle 59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en angle 60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à coins arrondis 61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3" name="Rectangle à coins arrondis 62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4" name="Groupe 63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onnecteur droit avec flèche 69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" name="Connecteur droit 64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avec flèche 65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à coins arrondis 66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8" name="Connecteur droit avec flèche 57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Rectangle à coins arrondis 58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avec flèche 54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à coins arrondis 55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7" name="Connecteur droit 56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e 42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4" name="Connecteur droit 43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45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à coins arrondis 46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Connecteur droit 47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1835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3179024" y="573390"/>
            <a:ext cx="4020692" cy="4982827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ectangle 39"/>
          <p:cNvSpPr/>
          <p:nvPr/>
        </p:nvSpPr>
        <p:spPr>
          <a:xfrm>
            <a:off x="3594231" y="6084271"/>
            <a:ext cx="8144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case,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it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streets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around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and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thus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 potential interest points you or other people may have, could be marked down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41"/>
          <a:stretch/>
        </p:blipFill>
        <p:spPr>
          <a:xfrm>
            <a:off x="4353193" y="1028179"/>
            <a:ext cx="8239596" cy="5056092"/>
          </a:xfrm>
          <a:prstGeom prst="rect">
            <a:avLst/>
          </a:prstGeom>
        </p:spPr>
      </p:pic>
      <p:grpSp>
        <p:nvGrpSpPr>
          <p:cNvPr id="41" name="Groupe 40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2" name="Groupe 41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9" name="Groupe 48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1" name="Rectangle à coins arrondis 70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2" name="Connecteur droit avec flèche 71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à coins arrondis 72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4" name="Organigramme : Décision 73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5" name="Connecteur droit avec flèche 74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Groupe 75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Connecteur droit avec flèche 78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" name="Groupe 49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60" name="Connecteur en angle 59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en angle 60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à coins arrondis 61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3" name="Rectangle à coins arrondis 62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4" name="Groupe 63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onnecteur droit avec flèche 69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" name="Connecteur droit 64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avec flèche 65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à coins arrondis 66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8" name="Connecteur droit avec flèche 57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Rectangle à coins arrondis 58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avec flèche 54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à coins arrondis 55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7" name="Connecteur droit 56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e 42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4" name="Connecteur droit 43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45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à coins arrondis 46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Connecteur droit 47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408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3179024" y="573390"/>
            <a:ext cx="4020692" cy="4982827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33" y="1767183"/>
            <a:ext cx="3092050" cy="47824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38454" y="194251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main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way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of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using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our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application 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:</a:t>
            </a:r>
            <a:endParaRPr lang="fr-FR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Rectangle 4"/>
          <p:cNvSpPr/>
          <p:nvPr/>
        </p:nvSpPr>
        <p:spPr>
          <a:xfrm>
            <a:off x="3594233" y="6380645"/>
            <a:ext cx="830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seems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us to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best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way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provide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maximum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efficiency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for the user.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2421" y="4037452"/>
            <a:ext cx="51100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Clicking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on the cross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sign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open a pop-up menu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that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allow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user to select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what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wants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do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with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app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07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3179024" y="573390"/>
            <a:ext cx="4020692" cy="4982827"/>
          </a:xfrm>
          <a:prstGeom prst="triangle">
            <a:avLst>
              <a:gd name="adj" fmla="val 839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402" r="16112" b="20116"/>
          <a:stretch/>
        </p:blipFill>
        <p:spPr>
          <a:xfrm>
            <a:off x="6835577" y="718728"/>
            <a:ext cx="3274828" cy="556679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594233" y="5950453"/>
            <a:ext cx="8420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 is mainly the same idea as the previous mock-up, but the interface would have to be revamped to better fit a tablet</a:t>
            </a: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1" name="Groupe 40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8" name="Groupe 47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0" name="Rectangle à coins arrondis 69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1" name="Connecteur droit avec flèche 70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à coins arrondis 71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3" name="Organigramme : Décision 72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e 74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avec flèche 77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" name="Groupe 48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9" name="Connecteur en angle 58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en angle 59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à coins arrondis 60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2" name="Rectangle à coins arrondis 61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3" name="Groupe 62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avec flèche 68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Connecteur droit 63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à coins arrondis 65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Rectangle à coins arrondis 57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2" name="Connecteur droit avec flèche 51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à coins arrondis 52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4" name="Connecteur droit avec flèche 53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à coins arrondis 54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6" name="Connecteur droit 55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e 41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3" name="Connecteur droit 42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à coins arrondis 45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3758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669408">
            <a:off x="2556612" y="40095"/>
            <a:ext cx="4429671" cy="7203555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88" y="1717605"/>
            <a:ext cx="2919040" cy="488749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594233" y="6078755"/>
            <a:ext cx="8420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User can add places/event by selecting on menu bar. </a:t>
            </a:r>
          </a:p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Or by </a:t>
            </a:r>
            <a:r>
              <a:rPr lang="en-US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pressing on a specific place, a pop-up can be </a:t>
            </a: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opened…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669408">
            <a:off x="2556612" y="40095"/>
            <a:ext cx="4429671" cy="7203555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21" y="1703688"/>
            <a:ext cx="2997879" cy="4954161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594233" y="6165202"/>
            <a:ext cx="8420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that would allow the user to select whether he wants to add </a:t>
            </a: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features </a:t>
            </a:r>
            <a:r>
              <a:rPr lang="en-US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like places, events...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82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8" name="Groupe 47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0" name="Rectangle à coins arrondis 69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1" name="Connecteur droit avec flèche 70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à coins arrondis 71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3" name="Organigramme : Décision 72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e 74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avec flèche 77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" name="Groupe 48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9" name="Connecteur en angle 58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en angle 59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à coins arrondis 60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2" name="Rectangle à coins arrondis 61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3" name="Groupe 62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avec flèche 68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Connecteur droit 63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à coins arrondis 65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Rectangle à coins arrondis 57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2" name="Connecteur droit avec flèche 51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à coins arrondis 52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4" name="Connecteur droit avec flèche 53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à coins arrondis 54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6" name="Connecteur droit 55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3" name="Connecteur droit 42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à coins arrondis 45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669408">
            <a:off x="3035368" y="530441"/>
            <a:ext cx="4378496" cy="6295735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97" y="1729257"/>
            <a:ext cx="3090342" cy="4839806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3594233" y="6271899"/>
            <a:ext cx="8420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By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touching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icon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on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map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we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get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access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more information about…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8" name="Groupe 47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70" name="Rectangle à coins arrondis 69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1" name="Connecteur droit avec flèche 70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à coins arrondis 71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3" name="Organigramme : Décision 72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4" name="Connecteur droit avec flèche 73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5" name="Groupe 74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onnecteur droit avec flèche 77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" name="Groupe 48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9" name="Connecteur en angle 58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en angle 59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à coins arrondis 60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2" name="Rectangle à coins arrondis 61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3" name="Groupe 62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onnecteur droit avec flèche 68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Connecteur droit 63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à coins arrondis 65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7" name="Connecteur droit avec flèche 56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Rectangle à coins arrondis 57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1" name="Groupe 50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2" name="Connecteur droit avec flèche 51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à coins arrondis 52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4" name="Connecteur droit avec flèche 53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à coins arrondis 54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6" name="Connecteur droit 55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3" name="Connecteur droit 42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à coins arrondis 45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7" name="Connecteur droit 46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669408">
            <a:off x="3035368" y="530441"/>
            <a:ext cx="4378496" cy="6295735"/>
          </a:xfrm>
          <a:prstGeom prst="triangle">
            <a:avLst>
              <a:gd name="adj" fmla="val 235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30" y="1731686"/>
            <a:ext cx="2888025" cy="488176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3572967" y="6299370"/>
            <a:ext cx="8420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hotos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shared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information about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events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description of place/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event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,…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5520368">
            <a:off x="2776137" y="1428941"/>
            <a:ext cx="4368641" cy="6654079"/>
          </a:xfrm>
          <a:prstGeom prst="triangle">
            <a:avLst>
              <a:gd name="adj" fmla="val 2894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078" y="1741468"/>
            <a:ext cx="3029570" cy="484008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2211042" y="6161590"/>
            <a:ext cx="99797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If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its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by the pop-up,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address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will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auto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completed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and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fill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up the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rest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of information.</a:t>
            </a:r>
          </a:p>
          <a:p>
            <a:pPr>
              <a:lnSpc>
                <a:spcPct val="100000"/>
              </a:lnSpc>
            </a:pP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also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decide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share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it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</a:t>
            </a:r>
            <a:endParaRPr lang="en-US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09489" y="2098573"/>
            <a:ext cx="546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It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adding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/setting menu for 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place/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event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1681" y="2770807"/>
            <a:ext cx="5309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If user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by the menu bar,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write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the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address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and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fill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up </a:t>
            </a:r>
            <a:r>
              <a:rPr lang="fr-FR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other</a:t>
            </a:r>
            <a:r>
              <a:rPr lang="fr-FR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information.</a:t>
            </a:r>
          </a:p>
        </p:txBody>
      </p:sp>
    </p:spTree>
    <p:extLst>
      <p:ext uri="{BB962C8B-B14F-4D97-AF65-F5344CB8AC3E}">
        <p14:creationId xmlns:p14="http://schemas.microsoft.com/office/powerpoint/2010/main" val="15419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6200000">
            <a:off x="3401452" y="1289364"/>
            <a:ext cx="4366143" cy="5569184"/>
          </a:xfrm>
          <a:prstGeom prst="triangle">
            <a:avLst>
              <a:gd name="adj" fmla="val 2115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1" b="3996"/>
          <a:stretch/>
        </p:blipFill>
        <p:spPr>
          <a:xfrm>
            <a:off x="6892420" y="1890884"/>
            <a:ext cx="2953391" cy="4541814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3674268" y="6100012"/>
            <a:ext cx="8191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List of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maps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we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created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n-US" b="1" spc="-1" dirty="0" smtClean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 can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select the maps you want to activate on the general </a:t>
            </a:r>
            <a:r>
              <a:rPr lang="en-US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plan, add or delete.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60" y="0"/>
            <a:ext cx="3322040" cy="4979099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6618914" y="1921079"/>
            <a:ext cx="2365695" cy="3058020"/>
            <a:chOff x="5725486" y="677543"/>
            <a:chExt cx="2822896" cy="4301556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486" y="677543"/>
              <a:ext cx="2822896" cy="43015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72" y="748454"/>
              <a:ext cx="1249173" cy="12491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64777"/>
            <a:ext cx="10572000" cy="2971051"/>
          </a:xfrm>
        </p:spPr>
        <p:txBody>
          <a:bodyPr/>
          <a:lstStyle/>
          <a:p>
            <a:r>
              <a:rPr lang="en-US" dirty="0" smtClean="0"/>
              <a:t>An App to share your </a:t>
            </a:r>
            <a:r>
              <a:rPr lang="en-US" dirty="0" err="1" smtClean="0"/>
              <a:t>favourite</a:t>
            </a:r>
            <a:r>
              <a:rPr lang="en-US" dirty="0" smtClean="0"/>
              <a:t> </a:t>
            </a:r>
            <a:r>
              <a:rPr lang="en-US" dirty="0" smtClean="0"/>
              <a:t>places !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5569" y="5257401"/>
            <a:ext cx="10592647" cy="854230"/>
          </a:xfrm>
        </p:spPr>
        <p:txBody>
          <a:bodyPr>
            <a:noAutofit/>
          </a:bodyPr>
          <a:lstStyle/>
          <a:p>
            <a:r>
              <a:rPr lang="en-US" dirty="0" smtClean="0"/>
              <a:t>This app will allow you to keep track of your favorite places and your upcoming events while sharing all of that with your friends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94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40" name="Groupe 39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47" name="Groupe 46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69" name="Rectangle à coins arrondis 68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70" name="Connecteur droit avec flèche 69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à coins arrondis 70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72" name="Organigramme : Décision 71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73" name="Connecteur droit avec flèche 72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e 73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cteur droit avec flèche 76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e 47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58" name="Connecteur en angle 57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en angle 58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Rectangle à coins arrondis 59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61" name="Rectangle à coins arrondis 60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62" name="Groupe 61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66" name="Connecteur droit 65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onnecteur droit avec flèche 67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Connecteur droit 62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à coins arrondis 64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49" name="Groupe 48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56" name="Connecteur droit avec flèche 55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à coins arrondis 56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50" name="Groupe 49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51" name="Connecteur droit avec flèche 50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à coins arrondis 51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3" name="Connecteur droit avec flèche 52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à coins arrondis 53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55" name="Connecteur droit 54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e 40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2" name="Connecteur droit 41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à coins arrondis 44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5635931">
            <a:off x="4062524" y="1634865"/>
            <a:ext cx="4381768" cy="5845702"/>
          </a:xfrm>
          <a:prstGeom prst="triangle">
            <a:avLst>
              <a:gd name="adj" fmla="val 2035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59" y="1722474"/>
            <a:ext cx="2955299" cy="489097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4064892" y="6428785"/>
            <a:ext cx="4377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 quick-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access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to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filter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of the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current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map</a:t>
            </a:r>
            <a:r>
              <a:rPr lang="fr-F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fr-FR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84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Backlog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8" name="Table 2"/>
          <p:cNvGraphicFramePr/>
          <p:nvPr>
            <p:extLst>
              <p:ext uri="{D42A27DB-BD31-4B8C-83A1-F6EECF244321}">
                <p14:modId xmlns:p14="http://schemas.microsoft.com/office/powerpoint/2010/main" val="1148575973"/>
              </p:ext>
            </p:extLst>
          </p:nvPr>
        </p:nvGraphicFramePr>
        <p:xfrm>
          <a:off x="609480" y="2207637"/>
          <a:ext cx="10728720" cy="4437712"/>
        </p:xfrm>
        <a:graphic>
          <a:graphicData uri="http://schemas.openxmlformats.org/drawingml/2006/table">
            <a:tbl>
              <a:tblPr/>
              <a:tblGrid>
                <a:gridCol w="6749439"/>
                <a:gridCol w="2062716"/>
                <a:gridCol w="1916565"/>
              </a:tblGrid>
              <a:tr h="3824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 do</a:t>
                      </a:r>
                      <a:endParaRPr lang="fr-FR" sz="20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Priority</a:t>
                      </a:r>
                      <a:endParaRPr lang="fr-FR" sz="20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Difficulty</a:t>
                      </a:r>
                      <a:endParaRPr lang="fr-FR" sz="20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Manage place, events : Add, delete or edit them.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00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Manage multiple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maps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them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fr-FR" sz="1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4-5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00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 by category : You can select a category to display on your map. 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Login/Logout protocol.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00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Friendlist :Add a friend, delete a friend, share with them.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Pictures : Add, delete, comment, share.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Messages/Comments : Add, delete, edit, share.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500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Pathfinding : Find the shortest path between two points.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39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 for a map (from friend or a public one)</a:t>
                      </a:r>
                      <a:endParaRPr lang="fr-FR" sz="16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41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 place (by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 by </a:t>
                      </a:r>
                      <a:r>
                        <a:rPr lang="fr-FR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coordinates</a:t>
                      </a:r>
                      <a:r>
                        <a:rPr lang="fr-FR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fr-FR" sz="16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</a:t>
                      </a:r>
                      <a:endParaRPr lang="fr-FR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6646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Web Services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0" name="Table 2"/>
          <p:cNvGraphicFramePr/>
          <p:nvPr>
            <p:extLst>
              <p:ext uri="{D42A27DB-BD31-4B8C-83A1-F6EECF244321}">
                <p14:modId xmlns:p14="http://schemas.microsoft.com/office/powerpoint/2010/main" val="4289605396"/>
              </p:ext>
            </p:extLst>
          </p:nvPr>
        </p:nvGraphicFramePr>
        <p:xfrm>
          <a:off x="204220" y="2381699"/>
          <a:ext cx="11782600" cy="372139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68869"/>
                <a:gridCol w="4557774"/>
                <a:gridCol w="5955957"/>
              </a:tblGrid>
              <a:tr h="353277">
                <a:tc>
                  <a:txBody>
                    <a:bodyPr/>
                    <a:lstStyle/>
                    <a:p>
                      <a:pPr algn="ctr"/>
                      <a:r>
                        <a:rPr lang="fr-FR" sz="18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Type</a:t>
                      </a:r>
                      <a:endParaRPr lang="fr-FR" sz="1800" b="1" strike="noStrike" spc="-1" dirty="0">
                        <a:solidFill>
                          <a:srgbClr val="0070C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 Black" panose="020B0A040201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URL</a:t>
                      </a:r>
                      <a:endParaRPr lang="fr-FR" sz="1800" b="1" strike="noStrike" spc="-1" dirty="0">
                        <a:solidFill>
                          <a:srgbClr val="0070C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 Black" panose="020B0A040201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Behavior</a:t>
                      </a:r>
                      <a:endParaRPr lang="fr-FR" sz="1800" b="1" strike="noStrike" spc="-1" dirty="0">
                        <a:solidFill>
                          <a:srgbClr val="0070C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 Black" panose="020B0A04020102020204" pitchFamily="34" charset="0"/>
                      </a:endParaRPr>
                    </a:p>
                  </a:txBody>
                  <a:tcPr marL="90000" marR="90000"/>
                </a:tc>
              </a:tr>
              <a:tr h="380746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GET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Returns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 a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 of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maps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380746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GET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/List_Map/{id_map}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Returns all the properties of a map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380746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/List_Map/add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Add a new map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469658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POST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map_view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edit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/{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id_place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}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Modify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 a place or an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event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380746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map_view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add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Add a new place or event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480492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/{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}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 a map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446567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/list_map/map_view/delete/{id_place}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Delete a place or an event</a:t>
                      </a:r>
                      <a:endParaRPr lang="fr-FR" sz="1600" b="1" strike="noStrike" spc="-1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  <a:tr h="435935">
                <a:tc>
                  <a:txBody>
                    <a:bodyPr/>
                    <a:lstStyle/>
                    <a:p>
                      <a:pPr algn="ctr"/>
                      <a:r>
                        <a:rPr lang="fr-FR" sz="1800" u="none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GET</a:t>
                      </a:r>
                      <a:endParaRPr lang="fr-FR" sz="1800" b="0" i="1" u="none" strike="noStrike" spc="-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List_Map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map_view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/{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id_place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}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  <a:tc>
                  <a:txBody>
                    <a:bodyPr/>
                    <a:lstStyle/>
                    <a:p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Return all the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properties</a:t>
                      </a:r>
                      <a:r>
                        <a:rPr lang="fr-FR" sz="1600" strike="noStrike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 of a place or an </a:t>
                      </a:r>
                      <a:r>
                        <a:rPr lang="fr-FR" sz="1600" strike="noStrike" spc="-1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event</a:t>
                      </a:r>
                      <a:endParaRPr lang="fr-FR" sz="1600" b="1" strike="noStrike" spc="-1" dirty="0">
                        <a:solidFill>
                          <a:schemeClr val="tx1">
                            <a:lumMod val="75000"/>
                          </a:schemeClr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3623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Definition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Mark a place down as one of your </a:t>
            </a:r>
            <a:r>
              <a:rPr lang="en-GB" dirty="0" smtClean="0"/>
              <a:t>favourites </a:t>
            </a:r>
            <a:r>
              <a:rPr lang="en-GB" dirty="0" smtClean="0"/>
              <a:t>in the world.</a:t>
            </a:r>
          </a:p>
          <a:p>
            <a:r>
              <a:rPr lang="en-GB" dirty="0" smtClean="0"/>
              <a:t>Plan your upcoming events.</a:t>
            </a:r>
          </a:p>
          <a:p>
            <a:r>
              <a:rPr lang="en-GB" dirty="0" smtClean="0"/>
              <a:t>Share your maps with your friends or make it available publicly.</a:t>
            </a:r>
          </a:p>
          <a:p>
            <a:r>
              <a:rPr lang="en-GB" dirty="0" smtClean="0"/>
              <a:t>Manage multiple maps, and combine them.</a:t>
            </a:r>
          </a:p>
          <a:p>
            <a:r>
              <a:rPr lang="en-GB" dirty="0" smtClean="0"/>
              <a:t>Add your own photos of the events and places you go to.</a:t>
            </a:r>
          </a:p>
          <a:p>
            <a:r>
              <a:rPr lang="en-GB" dirty="0" smtClean="0"/>
              <a:t>Find the shortest way to go where you want to go !</a:t>
            </a:r>
          </a:p>
        </p:txBody>
      </p:sp>
    </p:spTree>
    <p:extLst>
      <p:ext uri="{BB962C8B-B14F-4D97-AF65-F5344CB8AC3E}">
        <p14:creationId xmlns:p14="http://schemas.microsoft.com/office/powerpoint/2010/main" val="37805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182" y="2296775"/>
            <a:ext cx="10554574" cy="3636511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There is only one type of user in this app : The regular one. 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He is able to </a:t>
            </a:r>
            <a:r>
              <a:rPr lang="en-GB" b="1" dirty="0" smtClean="0"/>
              <a:t>create</a:t>
            </a:r>
            <a:r>
              <a:rPr lang="en-GB" dirty="0" smtClean="0"/>
              <a:t>, </a:t>
            </a:r>
            <a:r>
              <a:rPr lang="en-GB" b="1" dirty="0" smtClean="0"/>
              <a:t>edit</a:t>
            </a:r>
            <a:r>
              <a:rPr lang="en-GB" dirty="0" smtClean="0"/>
              <a:t>, </a:t>
            </a:r>
            <a:r>
              <a:rPr lang="en-GB" b="1" dirty="0" smtClean="0"/>
              <a:t>manage</a:t>
            </a:r>
            <a:r>
              <a:rPr lang="en-GB" dirty="0" smtClean="0"/>
              <a:t> and </a:t>
            </a:r>
            <a:r>
              <a:rPr lang="en-GB" b="1" dirty="0" smtClean="0"/>
              <a:t>share maps. </a:t>
            </a:r>
          </a:p>
          <a:p>
            <a:pPr>
              <a:buNone/>
            </a:pPr>
            <a:r>
              <a:rPr lang="en-GB" dirty="0" smtClean="0"/>
              <a:t>On them, he can </a:t>
            </a:r>
            <a:r>
              <a:rPr lang="en-GB" dirty="0" smtClean="0"/>
              <a:t>organise </a:t>
            </a:r>
            <a:r>
              <a:rPr lang="en-GB" dirty="0" smtClean="0"/>
              <a:t>events, place points of interest and check what others have</a:t>
            </a:r>
          </a:p>
          <a:p>
            <a:pPr>
              <a:buNone/>
            </a:pPr>
            <a:r>
              <a:rPr lang="en-GB" dirty="0" smtClean="0"/>
              <a:t>decided to share.</a:t>
            </a:r>
            <a:endParaRPr lang="en-GB" b="1" dirty="0" smtClean="0"/>
          </a:p>
          <a:p>
            <a:pPr>
              <a:buNone/>
            </a:pPr>
            <a:r>
              <a:rPr lang="en-GB" dirty="0" smtClean="0"/>
              <a:t>He has the possibility to </a:t>
            </a:r>
            <a:r>
              <a:rPr lang="en-GB" b="1" dirty="0" smtClean="0"/>
              <a:t>publish</a:t>
            </a:r>
            <a:r>
              <a:rPr lang="en-GB" dirty="0" smtClean="0"/>
              <a:t> </a:t>
            </a:r>
            <a:r>
              <a:rPr lang="en-GB" b="1" dirty="0" smtClean="0"/>
              <a:t>photos</a:t>
            </a:r>
            <a:r>
              <a:rPr lang="en-GB" dirty="0" smtClean="0"/>
              <a:t> and </a:t>
            </a:r>
            <a:r>
              <a:rPr lang="en-GB" b="1" dirty="0" smtClean="0"/>
              <a:t>messages</a:t>
            </a:r>
            <a:r>
              <a:rPr lang="en-GB" dirty="0" smtClean="0"/>
              <a:t>, and to </a:t>
            </a:r>
            <a:r>
              <a:rPr lang="en-GB" b="1" dirty="0" smtClean="0"/>
              <a:t>befriend</a:t>
            </a:r>
            <a:r>
              <a:rPr lang="en-GB" dirty="0" smtClean="0"/>
              <a:t> others.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325" y="2820783"/>
            <a:ext cx="666954" cy="6669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39" y="3154260"/>
            <a:ext cx="771525" cy="960771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9705538" y="3783435"/>
            <a:ext cx="2348369" cy="2364880"/>
            <a:chOff x="9705538" y="3783435"/>
            <a:chExt cx="2348369" cy="236488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538" y="4637015"/>
              <a:ext cx="1625600" cy="151130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338" y="3783435"/>
              <a:ext cx="1535569" cy="187227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067" y="4603459"/>
              <a:ext cx="205217" cy="25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57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Objects : recap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The business objects would be : </a:t>
            </a:r>
          </a:p>
          <a:p>
            <a:endParaRPr lang="en-GB" dirty="0" smtClean="0"/>
          </a:p>
          <a:p>
            <a:r>
              <a:rPr lang="en-GB" dirty="0" smtClean="0"/>
              <a:t>The Users themselves.</a:t>
            </a:r>
          </a:p>
          <a:p>
            <a:r>
              <a:rPr lang="en-GB" dirty="0" smtClean="0"/>
              <a:t>The Places of interest a user can pinpoint.</a:t>
            </a:r>
          </a:p>
          <a:p>
            <a:r>
              <a:rPr lang="en-GB" dirty="0" smtClean="0"/>
              <a:t>The Events the users can schedule.</a:t>
            </a:r>
          </a:p>
          <a:p>
            <a:r>
              <a:rPr lang="en-GB" dirty="0" smtClean="0"/>
              <a:t>The Maps a user will create and manage.</a:t>
            </a:r>
          </a:p>
          <a:p>
            <a:r>
              <a:rPr lang="en-GB" dirty="0" smtClean="0"/>
              <a:t>The messages and pictures a user can send.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82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fr-FR" sz="4000" b="1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Business </a:t>
            </a:r>
            <a:r>
              <a:rPr lang="fr-FR" sz="4000" b="1" strike="noStrike" spc="-1" dirty="0" err="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Objects</a:t>
            </a:r>
            <a:r>
              <a:rPr lang="fr-FR" sz="4000" b="1" strike="noStrike" spc="-1" dirty="0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: </a:t>
            </a:r>
            <a:r>
              <a:rPr lang="fr-FR" sz="4000" b="1" strike="noStrike" spc="-1" dirty="0" err="1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Diagram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130"/>
          <p:cNvPicPr/>
          <p:nvPr/>
        </p:nvPicPr>
        <p:blipFill>
          <a:blip r:embed="rId2"/>
          <a:stretch/>
        </p:blipFill>
        <p:spPr>
          <a:xfrm>
            <a:off x="1558410" y="2015430"/>
            <a:ext cx="8351280" cy="4747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4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Technical Proposition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64307" y="2946400"/>
            <a:ext cx="70006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have </a:t>
            </a:r>
            <a:r>
              <a:rPr lang="en-GB" dirty="0"/>
              <a:t>f</a:t>
            </a:r>
            <a:r>
              <a:rPr lang="en-GB" dirty="0" smtClean="0"/>
              <a:t>our</a:t>
            </a:r>
            <a:r>
              <a:rPr lang="en-GB" dirty="0" smtClean="0"/>
              <a:t> </a:t>
            </a:r>
            <a:r>
              <a:rPr lang="en-GB" dirty="0" smtClean="0"/>
              <a:t>main subsystems coexisting in our app : </a:t>
            </a:r>
          </a:p>
          <a:p>
            <a:endParaRPr lang="en-GB" dirty="0" smtClean="0"/>
          </a:p>
          <a:p>
            <a:pPr>
              <a:buFont typeface="Wingdings"/>
              <a:buChar char="Ø"/>
            </a:pPr>
            <a:r>
              <a:rPr lang="en-GB" dirty="0" smtClean="0"/>
              <a:t>Database which </a:t>
            </a:r>
          </a:p>
          <a:p>
            <a:endParaRPr lang="en-GB" dirty="0" smtClean="0"/>
          </a:p>
          <a:p>
            <a:pPr>
              <a:buFont typeface="Wingdings"/>
              <a:buChar char="Ø"/>
            </a:pPr>
            <a:r>
              <a:rPr lang="en-GB" dirty="0"/>
              <a:t>The main </a:t>
            </a:r>
            <a:r>
              <a:rPr lang="en-GB" dirty="0" smtClean="0"/>
              <a:t>server </a:t>
            </a:r>
            <a:r>
              <a:rPr lang="en-GB" dirty="0"/>
              <a:t>running the code</a:t>
            </a:r>
            <a:endParaRPr lang="en-GB" dirty="0" smtClean="0"/>
          </a:p>
          <a:p>
            <a:pPr>
              <a:buFont typeface="Wingdings"/>
              <a:buChar char="Ø"/>
            </a:pPr>
            <a:endParaRPr lang="en-GB" dirty="0" smtClean="0"/>
          </a:p>
          <a:p>
            <a:pPr>
              <a:buFont typeface="Wingdings"/>
              <a:buChar char="Ø"/>
            </a:pPr>
            <a:r>
              <a:rPr lang="en-GB" dirty="0" smtClean="0"/>
              <a:t>The Google Map API, called to display the map to the user.</a:t>
            </a:r>
          </a:p>
          <a:p>
            <a:pPr>
              <a:buFont typeface="Wingdings"/>
              <a:buChar char="Ø"/>
            </a:pPr>
            <a:endParaRPr lang="en-GB" dirty="0" smtClean="0"/>
          </a:p>
          <a:p>
            <a:pPr>
              <a:buFont typeface="Wingdings"/>
              <a:buChar char="Ø"/>
            </a:pPr>
            <a:r>
              <a:rPr lang="en-GB" dirty="0" smtClean="0"/>
              <a:t>The user’s own screen, on which we will render </a:t>
            </a:r>
            <a:r>
              <a:rPr lang="en-GB" dirty="0" smtClean="0"/>
              <a:t>the</a:t>
            </a:r>
            <a:r>
              <a:rPr lang="en-GB" dirty="0" smtClean="0"/>
              <a:t> </a:t>
            </a:r>
            <a:r>
              <a:rPr lang="en-GB" dirty="0" smtClean="0"/>
              <a:t>map.</a:t>
            </a:r>
          </a:p>
          <a:p>
            <a:pPr>
              <a:buFont typeface="Wingdings"/>
              <a:buChar char="Ø"/>
            </a:pPr>
            <a:endParaRPr lang="en-GB" dirty="0" smtClean="0"/>
          </a:p>
          <a:p>
            <a:endParaRPr lang="en-GB" dirty="0" smtClean="0"/>
          </a:p>
        </p:txBody>
      </p:sp>
      <p:sp>
        <p:nvSpPr>
          <p:cNvPr id="3" name="Rectangle à coins arrondis 2"/>
          <p:cNvSpPr/>
          <p:nvPr/>
        </p:nvSpPr>
        <p:spPr>
          <a:xfrm>
            <a:off x="9650800" y="2432050"/>
            <a:ext cx="2266950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Main Server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741529" y="5166575"/>
            <a:ext cx="2176221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GUI (Mobile, User’s screen)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6762070" y="5166575"/>
            <a:ext cx="1583112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Map API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eur droit avec flèche 24"/>
          <p:cNvCxnSpPr>
            <a:stCxn id="3" idx="2"/>
            <a:endCxn id="7" idx="0"/>
          </p:cNvCxnSpPr>
          <p:nvPr/>
        </p:nvCxnSpPr>
        <p:spPr>
          <a:xfrm>
            <a:off x="10784275" y="3460750"/>
            <a:ext cx="45365" cy="170582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9" idx="3"/>
            <a:endCxn id="7" idx="1"/>
          </p:cNvCxnSpPr>
          <p:nvPr/>
        </p:nvCxnSpPr>
        <p:spPr>
          <a:xfrm>
            <a:off x="8345182" y="5680925"/>
            <a:ext cx="139634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à coins arrondis 9"/>
          <p:cNvSpPr/>
          <p:nvPr/>
        </p:nvSpPr>
        <p:spPr>
          <a:xfrm>
            <a:off x="7460243" y="2432050"/>
            <a:ext cx="1583112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cteur droit avec flèche 10"/>
          <p:cNvCxnSpPr>
            <a:stCxn id="10" idx="3"/>
            <a:endCxn id="3" idx="1"/>
          </p:cNvCxnSpPr>
          <p:nvPr/>
        </p:nvCxnSpPr>
        <p:spPr>
          <a:xfrm>
            <a:off x="9043355" y="2946400"/>
            <a:ext cx="607445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2413000" y="2619281"/>
            <a:ext cx="5499100" cy="3657600"/>
            <a:chOff x="0" y="0"/>
            <a:chExt cx="5499100" cy="3657600"/>
          </a:xfrm>
          <a:solidFill>
            <a:schemeClr val="accent1">
              <a:lumMod val="75000"/>
            </a:schemeClr>
          </a:solidFill>
        </p:grpSpPr>
        <p:grpSp>
          <p:nvGrpSpPr>
            <p:cNvPr id="6" name="Groupe 5"/>
            <p:cNvGrpSpPr/>
            <p:nvPr/>
          </p:nvGrpSpPr>
          <p:grpSpPr>
            <a:xfrm>
              <a:off x="2324100" y="0"/>
              <a:ext cx="1308100" cy="1593850"/>
              <a:chOff x="0" y="0"/>
              <a:chExt cx="1308100" cy="1593850"/>
            </a:xfrm>
            <a:grpFill/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127000" y="0"/>
                <a:ext cx="901700" cy="31115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 dirty="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Login</a:t>
                </a:r>
                <a:endParaRPr lang="fr-FR" sz="1200" dirty="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29" name="Connecteur droit avec flèche 28"/>
              <p:cNvCxnSpPr/>
              <p:nvPr/>
            </p:nvCxnSpPr>
            <p:spPr>
              <a:xfrm>
                <a:off x="533400" y="908050"/>
                <a:ext cx="0" cy="298450"/>
              </a:xfrm>
              <a:prstGeom prst="straightConnector1">
                <a:avLst/>
              </a:prstGeom>
              <a:grpFill/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à coins arrondis 29"/>
              <p:cNvSpPr/>
              <p:nvPr/>
            </p:nvSpPr>
            <p:spPr>
              <a:xfrm>
                <a:off x="0" y="1206500"/>
                <a:ext cx="1085850" cy="38735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Map View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31" name="Organigramme : Décision 30"/>
              <p:cNvSpPr/>
              <p:nvPr/>
            </p:nvSpPr>
            <p:spPr>
              <a:xfrm>
                <a:off x="349250" y="609600"/>
                <a:ext cx="381000" cy="298450"/>
              </a:xfrm>
              <a:prstGeom prst="flowChartDecision">
                <a:avLst/>
              </a:prstGeom>
              <a:grpFill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cxnSp>
            <p:nvCxnSpPr>
              <p:cNvPr id="32" name="Connecteur droit avec flèche 31"/>
              <p:cNvCxnSpPr/>
              <p:nvPr/>
            </p:nvCxnSpPr>
            <p:spPr>
              <a:xfrm>
                <a:off x="533400" y="311150"/>
                <a:ext cx="0" cy="298450"/>
              </a:xfrm>
              <a:prstGeom prst="straightConnector1">
                <a:avLst/>
              </a:prstGeom>
              <a:grpFill/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e 32"/>
              <p:cNvGrpSpPr/>
              <p:nvPr/>
            </p:nvGrpSpPr>
            <p:grpSpPr>
              <a:xfrm>
                <a:off x="723900" y="158750"/>
                <a:ext cx="584200" cy="596900"/>
                <a:chOff x="0" y="0"/>
                <a:chExt cx="584200" cy="596900"/>
              </a:xfrm>
              <a:grpFill/>
            </p:grpSpPr>
            <p:cxnSp>
              <p:nvCxnSpPr>
                <p:cNvPr id="34" name="Connecteur droit 33"/>
                <p:cNvCxnSpPr/>
                <p:nvPr/>
              </p:nvCxnSpPr>
              <p:spPr>
                <a:xfrm>
                  <a:off x="0" y="596900"/>
                  <a:ext cx="5842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cteur droit 34"/>
                <p:cNvCxnSpPr/>
                <p:nvPr/>
              </p:nvCxnSpPr>
              <p:spPr>
                <a:xfrm flipV="1">
                  <a:off x="584200" y="0"/>
                  <a:ext cx="0" cy="5969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eur droit avec flèche 35"/>
                <p:cNvCxnSpPr/>
                <p:nvPr/>
              </p:nvCxnSpPr>
              <p:spPr>
                <a:xfrm flipH="1">
                  <a:off x="304800" y="0"/>
                  <a:ext cx="279400" cy="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e 6"/>
            <p:cNvGrpSpPr/>
            <p:nvPr/>
          </p:nvGrpSpPr>
          <p:grpSpPr>
            <a:xfrm>
              <a:off x="0" y="1397000"/>
              <a:ext cx="4730750" cy="1409700"/>
              <a:chOff x="0" y="0"/>
              <a:chExt cx="4730750" cy="1409700"/>
            </a:xfrm>
            <a:grpFill/>
          </p:grpSpPr>
          <p:cxnSp>
            <p:nvCxnSpPr>
              <p:cNvPr id="17" name="Connecteur en angle 16"/>
              <p:cNvCxnSpPr/>
              <p:nvPr/>
            </p:nvCxnSpPr>
            <p:spPr>
              <a:xfrm rot="16200000" flipH="1">
                <a:off x="2863850" y="190500"/>
                <a:ext cx="727075" cy="727075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en angle 17"/>
              <p:cNvCxnSpPr/>
              <p:nvPr/>
            </p:nvCxnSpPr>
            <p:spPr>
              <a:xfrm rot="5400000">
                <a:off x="2133600" y="190500"/>
                <a:ext cx="727075" cy="727075"/>
              </a:xfrm>
              <a:prstGeom prst="bentConnector3">
                <a:avLst>
                  <a:gd name="adj1" fmla="val 50000"/>
                </a:avLst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à coins arrondis 18"/>
              <p:cNvSpPr/>
              <p:nvPr/>
            </p:nvSpPr>
            <p:spPr>
              <a:xfrm>
                <a:off x="3054350" y="920750"/>
                <a:ext cx="1085850" cy="38735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 List Map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sp>
            <p:nvSpPr>
              <p:cNvPr id="20" name="Rectangle à coins arrondis 19"/>
              <p:cNvSpPr/>
              <p:nvPr/>
            </p:nvSpPr>
            <p:spPr>
              <a:xfrm>
                <a:off x="1473200" y="914400"/>
                <a:ext cx="115570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View Place/Event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3409950" y="0"/>
                <a:ext cx="1320800" cy="1104900"/>
                <a:chOff x="38100" y="0"/>
                <a:chExt cx="1320800" cy="1104900"/>
              </a:xfrm>
              <a:grpFill/>
            </p:grpSpPr>
            <p:cxnSp>
              <p:nvCxnSpPr>
                <p:cNvPr id="25" name="Connecteur droit 24"/>
                <p:cNvCxnSpPr/>
                <p:nvPr/>
              </p:nvCxnSpPr>
              <p:spPr>
                <a:xfrm>
                  <a:off x="774700" y="1104900"/>
                  <a:ext cx="5842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eur droit 25"/>
                <p:cNvCxnSpPr/>
                <p:nvPr/>
              </p:nvCxnSpPr>
              <p:spPr>
                <a:xfrm flipV="1">
                  <a:off x="1358900" y="0"/>
                  <a:ext cx="0" cy="11049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 flipH="1">
                  <a:off x="38100" y="0"/>
                  <a:ext cx="1320800" cy="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necteur droit 21"/>
              <p:cNvCxnSpPr/>
              <p:nvPr/>
            </p:nvCxnSpPr>
            <p:spPr>
              <a:xfrm flipH="1">
                <a:off x="584200" y="552450"/>
                <a:ext cx="1549400" cy="127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603250" y="552450"/>
                <a:ext cx="0" cy="355600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à coins arrondis 23"/>
              <p:cNvSpPr/>
              <p:nvPr/>
            </p:nvSpPr>
            <p:spPr>
              <a:xfrm>
                <a:off x="0" y="908050"/>
                <a:ext cx="120015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Add Place/Event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1504950" y="2806700"/>
              <a:ext cx="1200150" cy="850900"/>
              <a:chOff x="0" y="0"/>
              <a:chExt cx="1200150" cy="850900"/>
            </a:xfrm>
            <a:grpFill/>
          </p:grpSpPr>
          <p:cxnSp>
            <p:nvCxnSpPr>
              <p:cNvPr id="15" name="Connecteur droit avec flèche 14"/>
              <p:cNvCxnSpPr/>
              <p:nvPr/>
            </p:nvCxnSpPr>
            <p:spPr>
              <a:xfrm>
                <a:off x="603250" y="0"/>
                <a:ext cx="0" cy="355600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à coins arrondis 15"/>
              <p:cNvSpPr/>
              <p:nvPr/>
            </p:nvSpPr>
            <p:spPr>
              <a:xfrm>
                <a:off x="0" y="355600"/>
                <a:ext cx="120015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Edit Place/Event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9" name="Groupe 8"/>
            <p:cNvGrpSpPr/>
            <p:nvPr/>
          </p:nvGrpSpPr>
          <p:grpSpPr>
            <a:xfrm>
              <a:off x="2940050" y="2705100"/>
              <a:ext cx="2559050" cy="946150"/>
              <a:chOff x="0" y="0"/>
              <a:chExt cx="2559050" cy="946150"/>
            </a:xfrm>
            <a:grpFill/>
          </p:grpSpPr>
          <p:cxnSp>
            <p:nvCxnSpPr>
              <p:cNvPr id="10" name="Connecteur droit avec flèche 9"/>
              <p:cNvCxnSpPr/>
              <p:nvPr/>
            </p:nvCxnSpPr>
            <p:spPr>
              <a:xfrm>
                <a:off x="603250" y="0"/>
                <a:ext cx="0" cy="450850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à coins arrondis 10"/>
              <p:cNvSpPr/>
              <p:nvPr/>
            </p:nvSpPr>
            <p:spPr>
              <a:xfrm>
                <a:off x="0" y="450850"/>
                <a:ext cx="120015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Add Map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12" name="Connecteur droit avec flèche 11"/>
              <p:cNvCxnSpPr/>
              <p:nvPr/>
            </p:nvCxnSpPr>
            <p:spPr>
              <a:xfrm>
                <a:off x="1962150" y="95250"/>
                <a:ext cx="0" cy="355600"/>
              </a:xfrm>
              <a:prstGeom prst="straightConnector1">
                <a:avLst/>
              </a:prstGeom>
              <a:grpFill/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à coins arrondis 12"/>
              <p:cNvSpPr/>
              <p:nvPr/>
            </p:nvSpPr>
            <p:spPr>
              <a:xfrm>
                <a:off x="1358900" y="450850"/>
                <a:ext cx="1200150" cy="495300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GB" sz="1200" b="1" kern="1200">
                    <a:solidFill>
                      <a:srgbClr val="000000"/>
                    </a:solidFill>
                    <a:effectLst/>
                    <a:latin typeface="Arial"/>
                    <a:ea typeface="Calibri"/>
                    <a:cs typeface="Times New Roman"/>
                  </a:rPr>
                  <a:t>Edit Map</a:t>
                </a:r>
                <a:endParaRPr lang="fr-FR" sz="1200">
                  <a:effectLst/>
                  <a:latin typeface="Times New Roman"/>
                  <a:ea typeface="Times New Roman"/>
                </a:endParaRPr>
              </a:p>
            </p:txBody>
          </p:sp>
          <p:cxnSp>
            <p:nvCxnSpPr>
              <p:cNvPr id="14" name="Connecteur droit 13"/>
              <p:cNvCxnSpPr/>
              <p:nvPr/>
            </p:nvCxnSpPr>
            <p:spPr>
              <a:xfrm flipH="1">
                <a:off x="603250" y="95250"/>
                <a:ext cx="1358900" cy="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e 42"/>
          <p:cNvGrpSpPr/>
          <p:nvPr/>
        </p:nvGrpSpPr>
        <p:grpSpPr>
          <a:xfrm>
            <a:off x="3613150" y="2774856"/>
            <a:ext cx="1250950" cy="1241425"/>
            <a:chOff x="3613150" y="2774856"/>
            <a:chExt cx="1250950" cy="1241425"/>
          </a:xfrm>
        </p:grpSpPr>
        <p:cxnSp>
          <p:nvCxnSpPr>
            <p:cNvPr id="37" name="Connecteur droit 36"/>
            <p:cNvCxnSpPr/>
            <p:nvPr/>
          </p:nvCxnSpPr>
          <p:spPr>
            <a:xfrm>
              <a:off x="4152900" y="4016281"/>
              <a:ext cx="584200" cy="0"/>
            </a:xfrm>
            <a:prstGeom prst="line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 flipV="1">
              <a:off x="4152900" y="3392907"/>
              <a:ext cx="0" cy="596900"/>
            </a:xfrm>
            <a:prstGeom prst="line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endCxn id="28" idx="1"/>
            </p:cNvCxnSpPr>
            <p:nvPr/>
          </p:nvCxnSpPr>
          <p:spPr>
            <a:xfrm>
              <a:off x="4152900" y="2774856"/>
              <a:ext cx="711200" cy="0"/>
            </a:xfrm>
            <a:prstGeom prst="straightConnector1">
              <a:avLst/>
            </a:prstGeom>
            <a:solidFill>
              <a:schemeClr val="accent1">
                <a:lumMod val="75000"/>
              </a:schemeClr>
            </a:solidFill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à coins arrondis 2"/>
            <p:cNvSpPr/>
            <p:nvPr/>
          </p:nvSpPr>
          <p:spPr>
            <a:xfrm>
              <a:off x="3613150" y="3228881"/>
              <a:ext cx="1022645" cy="14605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disconnect</a:t>
              </a:r>
              <a:endParaRPr lang="en-GB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Connecteur droit 39"/>
            <p:cNvCxnSpPr/>
            <p:nvPr/>
          </p:nvCxnSpPr>
          <p:spPr>
            <a:xfrm flipV="1">
              <a:off x="4152900" y="2774856"/>
              <a:ext cx="0" cy="527050"/>
            </a:xfrm>
            <a:prstGeom prst="line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44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Diagram</a:t>
            </a:r>
            <a:endParaRPr lang="fr-FR" dirty="0"/>
          </a:p>
        </p:txBody>
      </p:sp>
      <p:sp>
        <p:nvSpPr>
          <p:cNvPr id="37" name="Triangle isocèle 36"/>
          <p:cNvSpPr/>
          <p:nvPr/>
        </p:nvSpPr>
        <p:spPr>
          <a:xfrm rot="17335879">
            <a:off x="2845623" y="355785"/>
            <a:ext cx="4198679" cy="5438546"/>
          </a:xfrm>
          <a:prstGeom prst="triangle">
            <a:avLst>
              <a:gd name="adj" fmla="val 4129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Ellipse 37"/>
          <p:cNvSpPr/>
          <p:nvPr/>
        </p:nvSpPr>
        <p:spPr>
          <a:xfrm>
            <a:off x="5571460" y="1928840"/>
            <a:ext cx="5803062" cy="45038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5" y="1746210"/>
            <a:ext cx="2712027" cy="482379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594233" y="609030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would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be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your</a:t>
            </a:r>
            <a:r>
              <a:rPr lang="fr-F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fr-FR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home page. </a:t>
            </a:r>
            <a:endParaRPr lang="fr-FR" sz="2000" b="1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fr-FR" sz="2000" b="1" spc="-1" dirty="0">
              <a:solidFill>
                <a:schemeClr val="accent6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172024" y="2272420"/>
            <a:ext cx="3422209" cy="4254110"/>
            <a:chOff x="172024" y="2272420"/>
            <a:chExt cx="3422209" cy="4254110"/>
          </a:xfrm>
        </p:grpSpPr>
        <p:grpSp>
          <p:nvGrpSpPr>
            <p:cNvPr id="5" name="Groupe 4"/>
            <p:cNvGrpSpPr/>
            <p:nvPr/>
          </p:nvGrpSpPr>
          <p:grpSpPr>
            <a:xfrm>
              <a:off x="172024" y="2272420"/>
              <a:ext cx="3422209" cy="4254110"/>
              <a:chOff x="0" y="0"/>
              <a:chExt cx="5499100" cy="365760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6" name="Groupe 5"/>
              <p:cNvGrpSpPr/>
              <p:nvPr/>
            </p:nvGrpSpPr>
            <p:grpSpPr>
              <a:xfrm>
                <a:off x="2324100" y="0"/>
                <a:ext cx="1308100" cy="1593850"/>
                <a:chOff x="0" y="0"/>
                <a:chExt cx="1308100" cy="1593850"/>
              </a:xfrm>
              <a:grpFill/>
            </p:grpSpPr>
            <p:sp>
              <p:nvSpPr>
                <p:cNvPr id="28" name="Rectangle à coins arrondis 27"/>
                <p:cNvSpPr/>
                <p:nvPr/>
              </p:nvSpPr>
              <p:spPr>
                <a:xfrm>
                  <a:off x="2" y="0"/>
                  <a:ext cx="1028699" cy="3111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Login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29" name="Connecteur droit avec flèche 28"/>
                <p:cNvCxnSpPr/>
                <p:nvPr/>
              </p:nvCxnSpPr>
              <p:spPr>
                <a:xfrm>
                  <a:off x="533400" y="9080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à coins arrondis 29"/>
                <p:cNvSpPr/>
                <p:nvPr/>
              </p:nvSpPr>
              <p:spPr>
                <a:xfrm>
                  <a:off x="0" y="120650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 dirty="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Map View</a:t>
                  </a:r>
                  <a:endParaRPr lang="fr-FR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31" name="Organigramme : Décision 30"/>
                <p:cNvSpPr/>
                <p:nvPr/>
              </p:nvSpPr>
              <p:spPr>
                <a:xfrm>
                  <a:off x="349250" y="609600"/>
                  <a:ext cx="381000" cy="298450"/>
                </a:xfrm>
                <a:prstGeom prst="flowChartDecision">
                  <a:avLst/>
                </a:prstGeom>
                <a:grpFill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32" name="Connecteur droit avec flèche 31"/>
                <p:cNvCxnSpPr/>
                <p:nvPr/>
              </p:nvCxnSpPr>
              <p:spPr>
                <a:xfrm>
                  <a:off x="533400" y="311150"/>
                  <a:ext cx="0" cy="298450"/>
                </a:xfrm>
                <a:prstGeom prst="straightConnector1">
                  <a:avLst/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Groupe 32"/>
                <p:cNvGrpSpPr/>
                <p:nvPr/>
              </p:nvGrpSpPr>
              <p:grpSpPr>
                <a:xfrm>
                  <a:off x="723900" y="158750"/>
                  <a:ext cx="584200" cy="596900"/>
                  <a:chOff x="0" y="0"/>
                  <a:chExt cx="584200" cy="596900"/>
                </a:xfrm>
                <a:grpFill/>
              </p:grpSpPr>
              <p:cxnSp>
                <p:nvCxnSpPr>
                  <p:cNvPr id="34" name="Connecteur droit 33"/>
                  <p:cNvCxnSpPr/>
                  <p:nvPr/>
                </p:nvCxnSpPr>
                <p:spPr>
                  <a:xfrm>
                    <a:off x="0" y="596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Connecteur droit 34"/>
                  <p:cNvCxnSpPr/>
                  <p:nvPr/>
                </p:nvCxnSpPr>
                <p:spPr>
                  <a:xfrm flipV="1">
                    <a:off x="584200" y="0"/>
                    <a:ext cx="0" cy="596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cteur droit avec flèche 35"/>
                  <p:cNvCxnSpPr/>
                  <p:nvPr/>
                </p:nvCxnSpPr>
                <p:spPr>
                  <a:xfrm flipH="1">
                    <a:off x="304800" y="0"/>
                    <a:ext cx="2794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Groupe 6"/>
              <p:cNvGrpSpPr/>
              <p:nvPr/>
            </p:nvGrpSpPr>
            <p:grpSpPr>
              <a:xfrm>
                <a:off x="0" y="1397000"/>
                <a:ext cx="4730750" cy="1409700"/>
                <a:chOff x="0" y="0"/>
                <a:chExt cx="4730750" cy="1409700"/>
              </a:xfrm>
              <a:grpFill/>
            </p:grpSpPr>
            <p:cxnSp>
              <p:nvCxnSpPr>
                <p:cNvPr id="17" name="Connecteur en angle 16"/>
                <p:cNvCxnSpPr/>
                <p:nvPr/>
              </p:nvCxnSpPr>
              <p:spPr>
                <a:xfrm rot="16200000" flipH="1">
                  <a:off x="286385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en angle 17"/>
                <p:cNvCxnSpPr/>
                <p:nvPr/>
              </p:nvCxnSpPr>
              <p:spPr>
                <a:xfrm rot="5400000">
                  <a:off x="2133600" y="190500"/>
                  <a:ext cx="727075" cy="727075"/>
                </a:xfrm>
                <a:prstGeom prst="bentConnector3">
                  <a:avLst>
                    <a:gd name="adj1" fmla="val 50000"/>
                  </a:avLst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ectangle à coins arrondis 18"/>
                <p:cNvSpPr/>
                <p:nvPr/>
              </p:nvSpPr>
              <p:spPr>
                <a:xfrm>
                  <a:off x="3054350" y="920750"/>
                  <a:ext cx="1085850" cy="38735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 List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sp>
              <p:nvSpPr>
                <p:cNvPr id="20" name="Rectangle à coins arrondis 19"/>
                <p:cNvSpPr/>
                <p:nvPr/>
              </p:nvSpPr>
              <p:spPr>
                <a:xfrm>
                  <a:off x="1473200" y="914400"/>
                  <a:ext cx="115570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View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grpSp>
              <p:nvGrpSpPr>
                <p:cNvPr id="21" name="Groupe 20"/>
                <p:cNvGrpSpPr/>
                <p:nvPr/>
              </p:nvGrpSpPr>
              <p:grpSpPr>
                <a:xfrm>
                  <a:off x="3409950" y="0"/>
                  <a:ext cx="1320800" cy="1104900"/>
                  <a:chOff x="38100" y="0"/>
                  <a:chExt cx="1320800" cy="1104900"/>
                </a:xfrm>
                <a:grpFill/>
              </p:grpSpPr>
              <p:cxnSp>
                <p:nvCxnSpPr>
                  <p:cNvPr id="25" name="Connecteur droit 24"/>
                  <p:cNvCxnSpPr/>
                  <p:nvPr/>
                </p:nvCxnSpPr>
                <p:spPr>
                  <a:xfrm>
                    <a:off x="774700" y="1104900"/>
                    <a:ext cx="584200" cy="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necteur droit 25"/>
                  <p:cNvCxnSpPr/>
                  <p:nvPr/>
                </p:nvCxnSpPr>
                <p:spPr>
                  <a:xfrm flipV="1">
                    <a:off x="1358900" y="0"/>
                    <a:ext cx="0" cy="1104900"/>
                  </a:xfrm>
                  <a:prstGeom prst="line">
                    <a:avLst/>
                  </a:prstGeom>
                  <a:grpFill/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necteur droit avec flèche 26"/>
                  <p:cNvCxnSpPr/>
                  <p:nvPr/>
                </p:nvCxnSpPr>
                <p:spPr>
                  <a:xfrm flipH="1">
                    <a:off x="38100" y="0"/>
                    <a:ext cx="1320800" cy="0"/>
                  </a:xfrm>
                  <a:prstGeom prst="straightConnector1">
                    <a:avLst/>
                  </a:prstGeom>
                  <a:grpFill/>
                  <a:ln w="1905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" name="Connecteur droit 21"/>
                <p:cNvCxnSpPr/>
                <p:nvPr/>
              </p:nvCxnSpPr>
              <p:spPr>
                <a:xfrm flipH="1">
                  <a:off x="584200" y="552450"/>
                  <a:ext cx="1549400" cy="1270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avec flèche 22"/>
                <p:cNvCxnSpPr/>
                <p:nvPr/>
              </p:nvCxnSpPr>
              <p:spPr>
                <a:xfrm>
                  <a:off x="603250" y="5524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à coins arrondis 23"/>
                <p:cNvSpPr/>
                <p:nvPr/>
              </p:nvSpPr>
              <p:spPr>
                <a:xfrm>
                  <a:off x="0" y="9080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8" name="Groupe 7"/>
              <p:cNvGrpSpPr/>
              <p:nvPr/>
            </p:nvGrpSpPr>
            <p:grpSpPr>
              <a:xfrm>
                <a:off x="1504950" y="2806700"/>
                <a:ext cx="1200150" cy="850900"/>
                <a:chOff x="0" y="0"/>
                <a:chExt cx="1200150" cy="850900"/>
              </a:xfrm>
              <a:grpFill/>
            </p:grpSpPr>
            <p:cxnSp>
              <p:nvCxnSpPr>
                <p:cNvPr id="15" name="Connecteur droit avec flèche 14"/>
                <p:cNvCxnSpPr/>
                <p:nvPr/>
              </p:nvCxnSpPr>
              <p:spPr>
                <a:xfrm>
                  <a:off x="603250" y="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à coins arrondis 15"/>
                <p:cNvSpPr/>
                <p:nvPr/>
              </p:nvSpPr>
              <p:spPr>
                <a:xfrm>
                  <a:off x="0" y="35560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Place/Event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9" name="Groupe 8"/>
              <p:cNvGrpSpPr/>
              <p:nvPr/>
            </p:nvGrpSpPr>
            <p:grpSpPr>
              <a:xfrm>
                <a:off x="2940050" y="2705100"/>
                <a:ext cx="2559050" cy="946150"/>
                <a:chOff x="0" y="0"/>
                <a:chExt cx="2559050" cy="946150"/>
              </a:xfrm>
              <a:grpFill/>
            </p:grpSpPr>
            <p:cxnSp>
              <p:nvCxnSpPr>
                <p:cNvPr id="10" name="Connecteur droit avec flèche 9"/>
                <p:cNvCxnSpPr/>
                <p:nvPr/>
              </p:nvCxnSpPr>
              <p:spPr>
                <a:xfrm>
                  <a:off x="603250" y="0"/>
                  <a:ext cx="0" cy="45085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Rectangle à coins arrondis 10"/>
                <p:cNvSpPr/>
                <p:nvPr/>
              </p:nvSpPr>
              <p:spPr>
                <a:xfrm>
                  <a:off x="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Add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12" name="Connecteur droit avec flèche 11"/>
                <p:cNvCxnSpPr/>
                <p:nvPr/>
              </p:nvCxnSpPr>
              <p:spPr>
                <a:xfrm>
                  <a:off x="1962150" y="95250"/>
                  <a:ext cx="0" cy="3556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 à coins arrondis 12"/>
                <p:cNvSpPr/>
                <p:nvPr/>
              </p:nvSpPr>
              <p:spPr>
                <a:xfrm>
                  <a:off x="1358900" y="450850"/>
                  <a:ext cx="1200150" cy="495300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GB" sz="1200" b="1" kern="1200">
                      <a:solidFill>
                        <a:srgbClr val="000000"/>
                      </a:solidFill>
                      <a:effectLst/>
                      <a:latin typeface="Arial"/>
                      <a:ea typeface="Calibri"/>
                      <a:cs typeface="Times New Roman"/>
                    </a:rPr>
                    <a:t>Edit Map</a:t>
                  </a:r>
                  <a:endParaRPr lang="fr-FR" sz="1200">
                    <a:effectLst/>
                    <a:latin typeface="Times New Roman"/>
                    <a:ea typeface="Times New Roman"/>
                  </a:endParaRPr>
                </a:p>
              </p:txBody>
            </p:sp>
            <p:cxnSp>
              <p:nvCxnSpPr>
                <p:cNvPr id="14" name="Connecteur droit 13"/>
                <p:cNvCxnSpPr/>
                <p:nvPr/>
              </p:nvCxnSpPr>
              <p:spPr>
                <a:xfrm flipH="1">
                  <a:off x="603250" y="95250"/>
                  <a:ext cx="1358900" cy="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e 39"/>
            <p:cNvGrpSpPr/>
            <p:nvPr/>
          </p:nvGrpSpPr>
          <p:grpSpPr>
            <a:xfrm>
              <a:off x="302654" y="2457942"/>
              <a:ext cx="1348962" cy="1518635"/>
              <a:chOff x="3613150" y="2774856"/>
              <a:chExt cx="1250950" cy="1241425"/>
            </a:xfrm>
          </p:grpSpPr>
          <p:cxnSp>
            <p:nvCxnSpPr>
              <p:cNvPr id="41" name="Connecteur droit 40"/>
              <p:cNvCxnSpPr/>
              <p:nvPr/>
            </p:nvCxnSpPr>
            <p:spPr>
              <a:xfrm>
                <a:off x="4152900" y="4016281"/>
                <a:ext cx="680363" cy="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 flipV="1">
                <a:off x="4152900" y="3392907"/>
                <a:ext cx="0" cy="59690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/>
              <p:nvPr/>
            </p:nvCxnSpPr>
            <p:spPr>
              <a:xfrm>
                <a:off x="4152900" y="2774856"/>
                <a:ext cx="711200" cy="0"/>
              </a:xfrm>
              <a:prstGeom prst="straightConnector1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à coins arrondis 43"/>
              <p:cNvSpPr/>
              <p:nvPr/>
            </p:nvSpPr>
            <p:spPr>
              <a:xfrm>
                <a:off x="3613150" y="3228881"/>
                <a:ext cx="1022645" cy="14605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disconnect</a:t>
                </a:r>
                <a:endParaRPr lang="en-GB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Connecteur droit 44"/>
              <p:cNvCxnSpPr/>
              <p:nvPr/>
            </p:nvCxnSpPr>
            <p:spPr>
              <a:xfrm flipV="1">
                <a:off x="4152900" y="2774856"/>
                <a:ext cx="0" cy="527050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70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milyTree02_16x9.potx" id="{E6BC81E4-BC2D-4A20-BA0D-1131785D577B}" vid="{02BCC7DD-FDE3-4DAF-88F2-6C51979BCB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518D2E0-E7DA-4A34-93AE-6B99A764DC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0</TotalTime>
  <Words>1062</Words>
  <Application>Microsoft Office PowerPoint</Application>
  <PresentationFormat>Personnalisé</PresentationFormat>
  <Paragraphs>266</Paragraphs>
  <Slides>22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Quotable</vt:lpstr>
      <vt:lpstr>Software Engineering Project Presentation (1) </vt:lpstr>
      <vt:lpstr>An App to share your favourite places !</vt:lpstr>
      <vt:lpstr>System Definition</vt:lpstr>
      <vt:lpstr>Users</vt:lpstr>
      <vt:lpstr>Business Objects : recap</vt:lpstr>
      <vt:lpstr>Présentation PowerPoint</vt:lpstr>
      <vt:lpstr>Technical Proposition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Navigation Diagram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2018-02-08T10:47:17Z</dcterms:created>
  <dcterms:modified xsi:type="dcterms:W3CDTF">2018-02-28T21:07:57Z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TC040013929991</vt:lpwstr>
  </property>
</Properties>
</file>